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8" r:id="rId2"/>
    <p:sldId id="1051" r:id="rId3"/>
    <p:sldId id="1046" r:id="rId4"/>
    <p:sldId id="1052" r:id="rId5"/>
    <p:sldId id="1050" r:id="rId6"/>
    <p:sldId id="1053" r:id="rId7"/>
    <p:sldId id="1033" r:id="rId8"/>
    <p:sldId id="1036" r:id="rId9"/>
    <p:sldId id="1054" r:id="rId10"/>
    <p:sldId id="1037" r:id="rId11"/>
    <p:sldId id="1055" r:id="rId12"/>
    <p:sldId id="1038" r:id="rId13"/>
    <p:sldId id="1056" r:id="rId14"/>
    <p:sldId id="1048" r:id="rId15"/>
    <p:sldId id="1040" r:id="rId16"/>
    <p:sldId id="1039" r:id="rId17"/>
    <p:sldId id="1041" r:id="rId18"/>
    <p:sldId id="1042" r:id="rId19"/>
    <p:sldId id="1057" r:id="rId20"/>
    <p:sldId id="1044" r:id="rId21"/>
    <p:sldId id="104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3461A0"/>
    <a:srgbClr val="27497F"/>
    <a:srgbClr val="0000FF"/>
    <a:srgbClr val="1C355D"/>
    <a:srgbClr val="EAB200"/>
    <a:srgbClr val="CCFF99"/>
    <a:srgbClr val="DEEFA7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061" autoAdjust="0"/>
  </p:normalViewPr>
  <p:slideViewPr>
    <p:cSldViewPr snapToGrid="0" snapToObjects="1">
      <p:cViewPr>
        <p:scale>
          <a:sx n="66" d="100"/>
          <a:sy n="66" d="100"/>
        </p:scale>
        <p:origin x="18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2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2" Type="http://schemas.openxmlformats.org/officeDocument/2006/relationships/package" Target="../embeddings/Microsoft_PowerPoint_Presentation3.ppt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4.pptx"/><Relationship Id="rId5" Type="http://schemas.openxmlformats.org/officeDocument/2006/relationships/image" Target="../media/image18.jpe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.pptx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emf"/><Relationship Id="rId5" Type="http://schemas.openxmlformats.org/officeDocument/2006/relationships/image" Target="../media/image9.png"/><Relationship Id="rId10" Type="http://schemas.openxmlformats.org/officeDocument/2006/relationships/package" Target="../embeddings/Microsoft_PowerPoint_Presentation1.pptx"/><Relationship Id="rId4" Type="http://schemas.openxmlformats.org/officeDocument/2006/relationships/image" Target="../media/image80.png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PowerPoint_Presentation2.ppt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216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180000" y="126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98" y="1921668"/>
            <a:ext cx="5760000" cy="3240000"/>
          </a:xfrm>
          <a:prstGeom prst="rect">
            <a:avLst/>
          </a:prstGeom>
        </p:spPr>
      </p:pic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751" y="1925126"/>
            <a:ext cx="5030883" cy="3240000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902"/>
              </p:ext>
            </p:extLst>
          </p:nvPr>
        </p:nvGraphicFramePr>
        <p:xfrm>
          <a:off x="6066298" y="860366"/>
          <a:ext cx="540000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4047829" imgH="3238397" progId="Acrobat.Document.DC">
                  <p:embed/>
                </p:oleObj>
              </mc:Choice>
              <mc:Fallback>
                <p:oleObj name="Acrobat Document" r:id="rId5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6298" y="860366"/>
                        <a:ext cx="540000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9663"/>
              </p:ext>
            </p:extLst>
          </p:nvPr>
        </p:nvGraphicFramePr>
        <p:xfrm>
          <a:off x="7172160" y="900000"/>
          <a:ext cx="3220064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133731" imgH="6886522" progId="Acrobat.Document.DC">
                  <p:embed/>
                </p:oleObj>
              </mc:Choice>
              <mc:Fallback>
                <p:oleObj name="Acrobat Document" r:id="rId7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2160" y="900000"/>
                        <a:ext cx="3220064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286D8B6-E8A2-77A2-E86C-1D6FD265A823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80000" cy="15337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percepisce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reazione vincolare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riferimento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sensore e della bicicletta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coincidono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19332442-79F8-4D86-2990-2A8A01D56B61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760000" cy="1683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Giroscopio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Magnetometro</a:t>
            </a:r>
          </a:p>
        </p:txBody>
      </p:sp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21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Raccolta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5702D76-AB34-A53D-1F0D-1902ABAA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08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effettuate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1CD320-C1C9-4182-564A-B6677A5747C5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Rettilineo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E681C053-17ED-B29B-7059-5123B6CE042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con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 a U</a:t>
            </a:r>
          </a:p>
        </p:txBody>
      </p:sp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4B36F489-8DA0-3B65-2606-5BA2E3DA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8119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1695" imgH="3421563" progId="PowerPoint.Show.12">
                  <p:embed/>
                </p:oleObj>
              </mc:Choice>
              <mc:Fallback>
                <p:oleObj name="Presentation" r:id="rId2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7596323-8BA7-7674-6E3B-B2C46C4A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5CC7A24-4ECD-5716-83BB-80FE9D3D95C4}"/>
              </a:ext>
            </a:extLst>
          </p:cNvPr>
          <p:cNvSpPr/>
          <p:nvPr/>
        </p:nvSpPr>
        <p:spPr>
          <a:xfrm>
            <a:off x="6588000" y="1476000"/>
            <a:ext cx="2016000" cy="90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C7D5DE-FA0F-214B-7AB3-CEE82BF42D49}"/>
              </a:ext>
            </a:extLst>
          </p:cNvPr>
          <p:cNvSpPr/>
          <p:nvPr/>
        </p:nvSpPr>
        <p:spPr>
          <a:xfrm>
            <a:off x="6588000" y="3017100"/>
            <a:ext cx="2016000" cy="900000"/>
          </a:xfrm>
          <a:prstGeom prst="rect">
            <a:avLst/>
          </a:prstGeom>
          <a:noFill/>
          <a:ln w="25400">
            <a:solidFill>
              <a:srgbClr val="008A3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2" name="Immagine 1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8941C7-217E-EE87-596A-5A76A132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6D5A815E-89FD-A782-0494-78A1E9335E3A}"/>
              </a:ext>
            </a:extLst>
          </p:cNvPr>
          <p:cNvSpPr/>
          <p:nvPr/>
        </p:nvSpPr>
        <p:spPr>
          <a:xfrm>
            <a:off x="6543675" y="1456949"/>
            <a:ext cx="2016000" cy="72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BD909D7-3E64-6B9F-A11F-37D66EF37D36}"/>
              </a:ext>
            </a:extLst>
          </p:cNvPr>
          <p:cNvSpPr/>
          <p:nvPr/>
        </p:nvSpPr>
        <p:spPr>
          <a:xfrm>
            <a:off x="6543675" y="4528651"/>
            <a:ext cx="2016000" cy="792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graphicFrame>
        <p:nvGraphicFramePr>
          <p:cNvPr id="13" name="Oggetto 12">
            <a:hlinkClick r:id="" action="ppaction://ole?verb=0"/>
            <a:extLst>
              <a:ext uri="{FF2B5EF4-FFF2-40B4-BE49-F238E27FC236}">
                <a16:creationId xmlns:a16="http://schemas.microsoft.com/office/drawing/2014/main" id="{89AD03F2-D8C6-EA36-4862-A359E0A38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843261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6" imgW="3421695" imgH="3421563" progId="PowerPoint.Show.12">
                  <p:embed/>
                </p:oleObj>
              </mc:Choice>
              <mc:Fallback>
                <p:oleObj name="Presentation" r:id="rId6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D7AAE1-A216-75A1-2C90-1B91A0838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394F9D5B-062B-CE16-0D89-26C6B941498A}"/>
              </a:ext>
            </a:extLst>
          </p:cNvPr>
          <p:cNvSpPr/>
          <p:nvPr/>
        </p:nvSpPr>
        <p:spPr>
          <a:xfrm>
            <a:off x="8604000" y="1404000"/>
            <a:ext cx="936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7" name="Immagine 1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48BE4DA-3ADC-9634-3C9B-0B473694F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1E1870E-2B21-8172-19B5-8DDD29519847}"/>
              </a:ext>
            </a:extLst>
          </p:cNvPr>
          <p:cNvSpPr/>
          <p:nvPr/>
        </p:nvSpPr>
        <p:spPr>
          <a:xfrm>
            <a:off x="8559675" y="1426448"/>
            <a:ext cx="936000" cy="949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AA815C3-A034-BE72-1C41-0644F01A80E1}"/>
              </a:ext>
            </a:extLst>
          </p:cNvPr>
          <p:cNvSpPr/>
          <p:nvPr/>
        </p:nvSpPr>
        <p:spPr>
          <a:xfrm>
            <a:off x="8559675" y="2965328"/>
            <a:ext cx="936000" cy="94955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49586BC-C562-7460-37A1-BC4A3D043FDD}"/>
              </a:ext>
            </a:extLst>
          </p:cNvPr>
          <p:cNvSpPr/>
          <p:nvPr/>
        </p:nvSpPr>
        <p:spPr>
          <a:xfrm>
            <a:off x="8559675" y="4504208"/>
            <a:ext cx="936000" cy="94955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04B4D4B-15E8-8EA3-592C-77EA50B62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000" y="1080000"/>
            <a:ext cx="5841980" cy="47520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7EF714ED-20C9-6E14-AEE5-9F36396D06DB}"/>
              </a:ext>
            </a:extLst>
          </p:cNvPr>
          <p:cNvSpPr/>
          <p:nvPr/>
        </p:nvSpPr>
        <p:spPr>
          <a:xfrm>
            <a:off x="8640000" y="1440000"/>
            <a:ext cx="720000" cy="90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76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049D27-CDB6-4E75-345D-42CF597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Titolo 14">
            <a:extLst>
              <a:ext uri="{FF2B5EF4-FFF2-40B4-BE49-F238E27FC236}">
                <a16:creationId xmlns:a16="http://schemas.microsoft.com/office/drawing/2014/main" id="{4725D279-37BD-3FAE-A774-9986C8E5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09A6BE9-5A58-AADE-CDBA-F2B23648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indicatori trovati si dividono nelle seguenti categorie: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63C5235-7910-DA7A-100A-99F388BA640C}"/>
              </a:ext>
            </a:extLst>
          </p:cNvPr>
          <p:cNvSpPr txBox="1">
            <a:spLocks/>
          </p:cNvSpPr>
          <p:nvPr/>
        </p:nvSpPr>
        <p:spPr>
          <a:xfrm>
            <a:off x="54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0D46FD9B-7F3E-CBA3-C4CD-A026200A1331}"/>
              </a:ext>
            </a:extLst>
          </p:cNvPr>
          <p:cNvSpPr txBox="1">
            <a:spLocks/>
          </p:cNvSpPr>
          <p:nvPr/>
        </p:nvSpPr>
        <p:spPr>
          <a:xfrm>
            <a:off x="54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AA8FE823-83F4-E5DA-7D00-6411FE90D4DA}"/>
              </a:ext>
            </a:extLst>
          </p:cNvPr>
          <p:cNvSpPr txBox="1">
            <a:spLocks/>
          </p:cNvSpPr>
          <p:nvPr/>
        </p:nvSpPr>
        <p:spPr>
          <a:xfrm>
            <a:off x="54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F3873A43-EA48-B7C2-43A2-BF88596DBC7E}"/>
              </a:ext>
            </a:extLst>
          </p:cNvPr>
          <p:cNvSpPr txBox="1">
            <a:spLocks/>
          </p:cNvSpPr>
          <p:nvPr/>
        </p:nvSpPr>
        <p:spPr>
          <a:xfrm>
            <a:off x="54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40469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30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78FBDBE-6407-6412-86E6-DD6B598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688C6AA-B191-EB5F-5605-CC3F10979051}"/>
              </a:ext>
            </a:extLst>
          </p:cNvPr>
          <p:cNvSpPr/>
          <p:nvPr/>
        </p:nvSpPr>
        <p:spPr>
          <a:xfrm>
            <a:off x="6215342" y="1296000"/>
            <a:ext cx="936000" cy="53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800C828-7636-4F3B-79F6-D154A5A84912}"/>
              </a:ext>
            </a:extLst>
          </p:cNvPr>
          <p:cNvSpPr/>
          <p:nvPr/>
        </p:nvSpPr>
        <p:spPr>
          <a:xfrm>
            <a:off x="9258425" y="1296000"/>
            <a:ext cx="1224000" cy="53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2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Rollio</a:t>
            </a: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5A5F2C67-7104-D40D-5469-B1EA43DA01DD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è sempre possibile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dalla cadenza.</a:t>
            </a:r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C1A31A-20E4-8384-9F10-7C51F6C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0191C6E-9260-A9AB-B1D4-DD85268E33C6}"/>
              </a:ext>
            </a:extLst>
          </p:cNvPr>
          <p:cNvSpPr/>
          <p:nvPr/>
        </p:nvSpPr>
        <p:spPr>
          <a:xfrm>
            <a:off x="9396000" y="1404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B5A83E7-B17D-6418-1B90-4D9A7D4ED774}"/>
              </a:ext>
            </a:extLst>
          </p:cNvPr>
          <p:cNvSpPr/>
          <p:nvPr/>
        </p:nvSpPr>
        <p:spPr>
          <a:xfrm>
            <a:off x="9396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B286904-C6CF-0AE0-06E7-232A386EB980}"/>
              </a:ext>
            </a:extLst>
          </p:cNvPr>
          <p:cNvSpPr/>
          <p:nvPr/>
        </p:nvSpPr>
        <p:spPr>
          <a:xfrm>
            <a:off x="10728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236B840-AE9C-C918-04A9-DCC37A81DA0C}"/>
              </a:ext>
            </a:extLst>
          </p:cNvPr>
          <p:cNvSpPr/>
          <p:nvPr/>
        </p:nvSpPr>
        <p:spPr>
          <a:xfrm>
            <a:off x="10728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283EDAC-85D7-B13D-6874-BA61EB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E07894A-D515-A040-3B36-D7705AF83EBD}"/>
              </a:ext>
            </a:extLst>
          </p:cNvPr>
          <p:cNvSpPr/>
          <p:nvPr/>
        </p:nvSpPr>
        <p:spPr>
          <a:xfrm>
            <a:off x="9396000" y="1440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7976074-64DD-D619-98A6-8A83EFC1536A}"/>
              </a:ext>
            </a:extLst>
          </p:cNvPr>
          <p:cNvSpPr/>
          <p:nvPr/>
        </p:nvSpPr>
        <p:spPr>
          <a:xfrm>
            <a:off x="9396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2AABEB5-651C-CB10-AE18-77D3CC3DBF38}"/>
              </a:ext>
            </a:extLst>
          </p:cNvPr>
          <p:cNvSpPr/>
          <p:nvPr/>
        </p:nvSpPr>
        <p:spPr>
          <a:xfrm>
            <a:off x="10728000" y="1440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F709704-24EE-A34A-2AEB-2FE270A550FA}"/>
              </a:ext>
            </a:extLst>
          </p:cNvPr>
          <p:cNvSpPr/>
          <p:nvPr/>
        </p:nvSpPr>
        <p:spPr>
          <a:xfrm>
            <a:off x="10728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AF767BA-D31C-0D28-F04A-7C3A7C66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13287" cy="47160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ADD98D01-4BEA-8A10-57A0-03CC8D86E4A3}"/>
              </a:ext>
            </a:extLst>
          </p:cNvPr>
          <p:cNvSpPr/>
          <p:nvPr/>
        </p:nvSpPr>
        <p:spPr>
          <a:xfrm>
            <a:off x="9432000" y="1404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D497DA-EBE5-E7E0-D090-9BA4D403CA48}"/>
              </a:ext>
            </a:extLst>
          </p:cNvPr>
          <p:cNvSpPr/>
          <p:nvPr/>
        </p:nvSpPr>
        <p:spPr>
          <a:xfrm>
            <a:off x="9432000" y="2934000"/>
            <a:ext cx="1080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3A48915-840A-4C42-C723-A50F8F204C94}"/>
              </a:ext>
            </a:extLst>
          </p:cNvPr>
          <p:cNvSpPr/>
          <p:nvPr/>
        </p:nvSpPr>
        <p:spPr>
          <a:xfrm>
            <a:off x="10764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AF18117-3615-23A0-85F6-71F1ACF62079}"/>
              </a:ext>
            </a:extLst>
          </p:cNvPr>
          <p:cNvSpPr/>
          <p:nvPr/>
        </p:nvSpPr>
        <p:spPr>
          <a:xfrm>
            <a:off x="10764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0" name="Immagine 1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4636961-89A3-C1EF-AE0C-578DD01C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14000" cy="479521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C9AFE1CA-47AB-C80E-E6B5-B23CD29D4E2A}"/>
              </a:ext>
            </a:extLst>
          </p:cNvPr>
          <p:cNvSpPr/>
          <p:nvPr/>
        </p:nvSpPr>
        <p:spPr>
          <a:xfrm>
            <a:off x="9396000" y="1440000"/>
            <a:ext cx="108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21636E7-D9DF-91E9-793F-0BD2A59E7BD7}"/>
              </a:ext>
            </a:extLst>
          </p:cNvPr>
          <p:cNvSpPr/>
          <p:nvPr/>
        </p:nvSpPr>
        <p:spPr>
          <a:xfrm>
            <a:off x="10764000" y="1440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505E6B5-5183-228F-BD14-D080A5FD0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45901" cy="475200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1F1EFDC9-D232-51BE-D6B8-245270905A0F}"/>
              </a:ext>
            </a:extLst>
          </p:cNvPr>
          <p:cNvSpPr/>
          <p:nvPr/>
        </p:nvSpPr>
        <p:spPr>
          <a:xfrm>
            <a:off x="10152000" y="1404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0374059F-ACEA-0169-8102-0EB5A30539E2}"/>
              </a:ext>
            </a:extLst>
          </p:cNvPr>
          <p:cNvSpPr/>
          <p:nvPr/>
        </p:nvSpPr>
        <p:spPr>
          <a:xfrm>
            <a:off x="10152000" y="2934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6B4B6C2D-0D94-6CF3-9903-18977CA93AB4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D576F1-51BB-E466-E9CE-2F9FF5F2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sp>
        <p:nvSpPr>
          <p:cNvPr id="19" name="Segnaposto contenuto 15">
            <a:extLst>
              <a:ext uri="{FF2B5EF4-FFF2-40B4-BE49-F238E27FC236}">
                <a16:creationId xmlns:a16="http://schemas.microsoft.com/office/drawing/2014/main" id="{6A234263-E66D-E5E1-2419-C349A88DFBD5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difficile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frenate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5961170-E720-796B-6257-38732E2A1212}"/>
              </a:ext>
            </a:extLst>
          </p:cNvPr>
          <p:cNvSpPr/>
          <p:nvPr/>
        </p:nvSpPr>
        <p:spPr>
          <a:xfrm>
            <a:off x="11268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B5709C3-4EF6-94DA-A548-E46FEB4D95E2}"/>
              </a:ext>
            </a:extLst>
          </p:cNvPr>
          <p:cNvSpPr/>
          <p:nvPr/>
        </p:nvSpPr>
        <p:spPr>
          <a:xfrm>
            <a:off x="8370000" y="1404000"/>
            <a:ext cx="324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4" name="Immagine 1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DB7CB8A-E965-B5E3-DA52-A44F0FB3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9821" cy="4752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69090AE-9EC6-7B70-B641-C4E38CA47BA4}"/>
              </a:ext>
            </a:extLst>
          </p:cNvPr>
          <p:cNvSpPr/>
          <p:nvPr/>
        </p:nvSpPr>
        <p:spPr>
          <a:xfrm>
            <a:off x="8352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01806BD-D11E-BD0F-19EE-74CD949A141F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3C456-369E-5F9C-5F80-9858AA9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32000" cy="4777549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7DF1200-8D22-8318-6813-581006FFC762}"/>
              </a:ext>
            </a:extLst>
          </p:cNvPr>
          <p:cNvSpPr/>
          <p:nvPr/>
        </p:nvSpPr>
        <p:spPr>
          <a:xfrm>
            <a:off x="8316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4B5656C-0C9C-BD71-58DF-CC8FC2B0D424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1CFC6B5-21AC-7F0F-01B9-D957F28E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4758" cy="478800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3D393B8-C624-D028-C683-51AEA8571869}"/>
              </a:ext>
            </a:extLst>
          </p:cNvPr>
          <p:cNvSpPr/>
          <p:nvPr/>
        </p:nvSpPr>
        <p:spPr>
          <a:xfrm>
            <a:off x="8352000" y="1404000"/>
            <a:ext cx="360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F0250B23-7D99-BEC6-176C-066D3227FD07}"/>
              </a:ext>
            </a:extLst>
          </p:cNvPr>
          <p:cNvSpPr/>
          <p:nvPr/>
        </p:nvSpPr>
        <p:spPr>
          <a:xfrm>
            <a:off x="11250000" y="1404000"/>
            <a:ext cx="468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25" name="Immagine 2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4FFC4F7-CE6D-4106-3143-050DB85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36099" cy="4752000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22EED352-C6F3-35F5-0CFA-BE8602E0CB76}"/>
              </a:ext>
            </a:extLst>
          </p:cNvPr>
          <p:cNvSpPr/>
          <p:nvPr/>
        </p:nvSpPr>
        <p:spPr>
          <a:xfrm>
            <a:off x="10116000" y="1872000"/>
            <a:ext cx="468000" cy="50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24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/>
      <p:bldP spid="19" grpId="0"/>
      <p:bldP spid="12" grpId="0" animBg="1"/>
      <p:bldP spid="12" grpId="1" animBg="1"/>
      <p:bldP spid="15" grpId="0" animBg="1"/>
      <p:bldP spid="1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32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41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Campo Magnetico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430F5A-4D9B-6DD5-09DA-A938FAD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A7733D1-B03F-F1F5-67A0-E5B00644F795}"/>
              </a:ext>
            </a:extLst>
          </p:cNvPr>
          <p:cNvSpPr/>
          <p:nvPr/>
        </p:nvSpPr>
        <p:spPr>
          <a:xfrm>
            <a:off x="7434000" y="3096000"/>
            <a:ext cx="324000" cy="828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4E6DF66-969F-717D-B6CA-8EF723341FB4}"/>
              </a:ext>
            </a:extLst>
          </p:cNvPr>
          <p:cNvSpPr/>
          <p:nvPr/>
        </p:nvSpPr>
        <p:spPr>
          <a:xfrm>
            <a:off x="10170000" y="2952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B8B27C-FE83-DD24-3523-8F96BFCEE7D1}"/>
              </a:ext>
            </a:extLst>
          </p:cNvPr>
          <p:cNvSpPr/>
          <p:nvPr/>
        </p:nvSpPr>
        <p:spPr>
          <a:xfrm>
            <a:off x="7434000" y="4572000"/>
            <a:ext cx="324000" cy="864000"/>
          </a:xfrm>
          <a:prstGeom prst="rect">
            <a:avLst/>
          </a:prstGeom>
          <a:noFill/>
          <a:ln w="25400">
            <a:solidFill>
              <a:srgbClr val="002060">
                <a:alpha val="94000"/>
              </a:srgb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5088ED-888A-48D3-DC59-739E69153C4B}"/>
              </a:ext>
            </a:extLst>
          </p:cNvPr>
          <p:cNvSpPr/>
          <p:nvPr/>
        </p:nvSpPr>
        <p:spPr>
          <a:xfrm>
            <a:off x="10170000" y="4464000"/>
            <a:ext cx="432000" cy="1008000"/>
          </a:xfrm>
          <a:prstGeom prst="rect">
            <a:avLst/>
          </a:prstGeom>
          <a:noFill/>
          <a:ln w="25400">
            <a:solidFill>
              <a:srgbClr val="002060">
                <a:alpha val="94000"/>
              </a:srgb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0FAACB01-1A39-8B2F-8F98-2232519D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9968415D-FB96-1E05-E8E0-F929F6A9BDB7}"/>
              </a:ext>
            </a:extLst>
          </p:cNvPr>
          <p:cNvSpPr/>
          <p:nvPr/>
        </p:nvSpPr>
        <p:spPr>
          <a:xfrm>
            <a:off x="7434000" y="4654909"/>
            <a:ext cx="324000" cy="828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E205D7-087E-7F31-48F4-8F8813E1DC2E}"/>
              </a:ext>
            </a:extLst>
          </p:cNvPr>
          <p:cNvSpPr/>
          <p:nvPr/>
        </p:nvSpPr>
        <p:spPr>
          <a:xfrm>
            <a:off x="7434114" y="3276000"/>
            <a:ext cx="324000" cy="648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68D6B9F-86B5-E03C-C017-BE6ECD84FC6E}"/>
              </a:ext>
            </a:extLst>
          </p:cNvPr>
          <p:cNvSpPr/>
          <p:nvPr/>
        </p:nvSpPr>
        <p:spPr>
          <a:xfrm>
            <a:off x="10170000" y="2952000"/>
            <a:ext cx="432000" cy="97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7ED1FDAA-70A8-95BA-0BF6-74FB61B654BE}"/>
              </a:ext>
            </a:extLst>
          </p:cNvPr>
          <p:cNvSpPr/>
          <p:nvPr/>
        </p:nvSpPr>
        <p:spPr>
          <a:xfrm>
            <a:off x="10170000" y="4510909"/>
            <a:ext cx="432000" cy="97200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2418C25-35A1-1BAF-209F-49884E4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24" y="1080000"/>
            <a:ext cx="5924317" cy="47520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219C150-DDDF-DCAF-08A8-49B134C3C27B}"/>
              </a:ext>
            </a:extLst>
          </p:cNvPr>
          <p:cNvSpPr/>
          <p:nvPr/>
        </p:nvSpPr>
        <p:spPr>
          <a:xfrm>
            <a:off x="7443624" y="1620000"/>
            <a:ext cx="324000" cy="756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2963E35-23E3-F955-189C-A8726E63352E}"/>
              </a:ext>
            </a:extLst>
          </p:cNvPr>
          <p:cNvSpPr/>
          <p:nvPr/>
        </p:nvSpPr>
        <p:spPr>
          <a:xfrm>
            <a:off x="10161624" y="1386000"/>
            <a:ext cx="432000" cy="97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it-IT" sz="2000" kern="0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51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 animBg="1"/>
      <p:bldP spid="3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21" grpId="0" animBg="1"/>
      <p:bldP spid="21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77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667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Ulteriori dati da raccogliere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6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Salite e Discese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Rapporti 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F7A30CF-9D14-53BA-CCA2-0334FCEAA1C9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804B9BCB-FD1A-5E25-4898-A4B7E91E4C7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Utilizzo degli Indicatori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DD68B7ED-1887-ACA9-A587-1BBE57EB82C1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Impostare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soglia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CDC58915-F605-3BE9-8646-1294BDE58F1B}"/>
              </a:ext>
            </a:extLst>
          </p:cNvPr>
          <p:cNvSpPr txBox="1">
            <a:spLocks/>
          </p:cNvSpPr>
          <p:nvPr/>
        </p:nvSpPr>
        <p:spPr>
          <a:xfrm>
            <a:off x="180000" y="48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84376702-BB49-279E-6649-E814720A2B8E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7660CA-CFDB-ECD0-E9D0-EB7C4D8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1080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9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7BB7701-B28B-8430-F236-81D095A7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54" y="3360428"/>
            <a:ext cx="6784921" cy="1003405"/>
          </a:xfrm>
        </p:spPr>
        <p:txBody>
          <a:bodyPr/>
          <a:lstStyle/>
          <a:p>
            <a:r>
              <a:rPr lang="it-IT" sz="3600" b="1" u="sng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38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 5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90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Questa tesi fa parte del progetto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‘Light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Active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nell’ambito del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200" b="1" i="0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(Centro Nazionale per la Mobilità Sostenibile).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4E4E608D-0872-805E-851E-9DA93712B67F}"/>
              </a:ext>
            </a:extLst>
          </p:cNvPr>
          <p:cNvSpPr txBox="1">
            <a:spLocks/>
          </p:cNvSpPr>
          <p:nvPr/>
        </p:nvSpPr>
        <p:spPr>
          <a:xfrm>
            <a:off x="180000" y="21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coordinato dall’Università degli Studi di Bergamo e ne fanno parte come affiliate: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02CB11D-1FC0-9AFD-B1DC-9477B1596C75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400000" cy="216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Brembo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Pirelli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 Italiane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AED3F1D5-0D69-044B-E0A4-42672A9BCFB5}"/>
              </a:ext>
            </a:extLst>
          </p:cNvPr>
          <p:cNvSpPr txBox="1">
            <a:spLocks/>
          </p:cNvSpPr>
          <p:nvPr/>
        </p:nvSpPr>
        <p:spPr>
          <a:xfrm>
            <a:off x="6276000" y="2880000"/>
            <a:ext cx="5400000" cy="16422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Politecnico di Milano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Brescia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Firenze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942A0D81-3BAA-F545-83D9-01726817BE71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scopo dello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condurre attività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ricerca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rispondere alla domanda crescente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sia urbana, sia extra-comunale che turistica.</a:t>
            </a:r>
          </a:p>
        </p:txBody>
      </p:sp>
    </p:spTree>
    <p:extLst>
      <p:ext uri="{BB962C8B-B14F-4D97-AF65-F5344CB8AC3E}">
        <p14:creationId xmlns:p14="http://schemas.microsoft.com/office/powerpoint/2010/main" val="1770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13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stradale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0814A65-B27C-0DEE-5340-A7B752AFDF95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nella guida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F6AAEDC-35C7-2F32-1C06-FA1119D96499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pericolosi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5591C66A-1161-ECFA-38CE-C2D7D692B8DA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le performance atletiche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FF9D2BE9-2916-0CA3-4F1B-317DC6C1A608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Riconoscere lo stile di guida</a:t>
            </a:r>
          </a:p>
        </p:txBody>
      </p:sp>
    </p:spTree>
    <p:extLst>
      <p:ext uri="{BB962C8B-B14F-4D97-AF65-F5344CB8AC3E}">
        <p14:creationId xmlns:p14="http://schemas.microsoft.com/office/powerpoint/2010/main" val="25925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21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14A4409-1875-6887-5E25-26CD64E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94472" cy="4752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  <a:blipFill>
                <a:blip r:embed="rId3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4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  <a:blipFill>
                <a:blip r:embed="rId5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6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  <a:blipFill>
                <a:blip r:embed="rId7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72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72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  <p:graphicFrame>
        <p:nvGraphicFramePr>
          <p:cNvPr id="7" name="Oggetto 6">
            <a:hlinkClick r:id="" action="ppaction://ole?verb=0"/>
            <a:extLst>
              <a:ext uri="{FF2B5EF4-FFF2-40B4-BE49-F238E27FC236}">
                <a16:creationId xmlns:a16="http://schemas.microsoft.com/office/drawing/2014/main" id="{09ECCF22-3270-4373-2D69-43E100CD9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41414"/>
              </p:ext>
            </p:extLst>
          </p:nvPr>
        </p:nvGraphicFramePr>
        <p:xfrm>
          <a:off x="662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8" imgW="1800134" imgH="1800065" progId="PowerPoint.Show.12">
                  <p:embed/>
                </p:oleObj>
              </mc:Choice>
              <mc:Fallback>
                <p:oleObj name="Presentation" r:id="rId8" imgW="1800134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>
            <a:hlinkClick r:id="" action="ppaction://ole?verb=0"/>
            <a:extLst>
              <a:ext uri="{FF2B5EF4-FFF2-40B4-BE49-F238E27FC236}">
                <a16:creationId xmlns:a16="http://schemas.microsoft.com/office/drawing/2014/main" id="{0907D4B3-2269-18C3-1DBF-B73F412C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48600"/>
              </p:ext>
            </p:extLst>
          </p:nvPr>
        </p:nvGraphicFramePr>
        <p:xfrm>
          <a:off x="5904000" y="1260000"/>
          <a:ext cx="6087604" cy="41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10" imgW="4098186" imgH="2786140" progId="PowerPoint.Show.12">
                  <p:embed/>
                </p:oleObj>
              </mc:Choice>
              <mc:Fallback>
                <p:oleObj name="Presentation" r:id="rId10" imgW="4098186" imgH="278614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4000" y="1260000"/>
                        <a:ext cx="6087604" cy="41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F807631-A1EA-1BC8-23DB-F7FEAB194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000" y="900000"/>
            <a:ext cx="611466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A1C5ADCC-17BA-4835-790D-BBFE2E54733E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1E0015C-EF6B-6B44-65C2-484F7CAF40BE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Attrito Laterale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Forza Centripeta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msys</m:t>
                    </m:r>
                    <m:f>
                      <m:fPr>
                        <m:ctrlP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2200" kern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  <a:blipFill>
                <a:blip r:embed="rId2"/>
                <a:stretch>
                  <a:fillRect l="-617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C87B07F6-7142-4564-7736-B23FC0CE23BB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Forza Centrifuga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AE3D42D6-D743-6886-60AD-D694A2684046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Oscillazione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corsa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72DC0E4A-17FE-AB58-F3DC-931DBB2B7880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Bilanciamento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tramite azione del manubrio 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200" b="1" kern="0" dirty="0">
                    <a:solidFill>
                      <a:srgbClr val="3461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Inclinazione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durante la curva	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it-IT" sz="2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roll</a:t>
                </a:r>
                <a:r>
                  <a:rPr lang="it-IT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=arctg(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it-I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it-IT" sz="2200" kern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  <a:blipFill>
                <a:blip r:embed="rId3"/>
                <a:stretch>
                  <a:fillRect l="-668" b="-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1C7181E6-07F3-71AB-7EB6-9AC4FC9FB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39414"/>
              </p:ext>
            </p:extLst>
          </p:nvPr>
        </p:nvGraphicFramePr>
        <p:xfrm>
          <a:off x="6480000" y="1620000"/>
          <a:ext cx="5040000" cy="335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2700561" imgH="1800065" progId="PowerPoint.Show.12">
                  <p:embed/>
                </p:oleObj>
              </mc:Choice>
              <mc:Fallback>
                <p:oleObj name="Presentation" r:id="rId4" imgW="2700561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80000" y="1620000"/>
                        <a:ext cx="5040000" cy="335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40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17430</TotalTime>
  <Words>568</Words>
  <Application>Microsoft Office PowerPoint</Application>
  <PresentationFormat>Widescreen</PresentationFormat>
  <Paragraphs>179</Paragraphs>
  <Slides>21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Rubik</vt:lpstr>
      <vt:lpstr>Rubik Light</vt:lpstr>
      <vt:lpstr>Times New Roman</vt:lpstr>
      <vt:lpstr>Tema di Office</vt:lpstr>
      <vt:lpstr>Acrobat Document</vt:lpstr>
      <vt:lpstr>Presentation</vt:lpstr>
      <vt:lpstr>Definizione di Indicatori per la Caratterizzazione dello Stile di Guida di Veicoli Leggeri</vt:lpstr>
      <vt:lpstr>Indice</vt:lpstr>
      <vt:lpstr>Spoke 5</vt:lpstr>
      <vt:lpstr>Indice</vt:lpstr>
      <vt:lpstr>Applicazioni</vt:lpstr>
      <vt:lpstr>Indice</vt:lpstr>
      <vt:lpstr>Dinamica della Bicicletta</vt:lpstr>
      <vt:lpstr>Dinamica della Bicicletta</vt:lpstr>
      <vt:lpstr>Indice</vt:lpstr>
      <vt:lpstr>Il Sistema</vt:lpstr>
      <vt:lpstr>Indice</vt:lpstr>
      <vt:lpstr>Raccolta Dati</vt:lpstr>
      <vt:lpstr>Indice</vt:lpstr>
      <vt:lpstr>Indicatori</vt:lpstr>
      <vt:lpstr>Indicatori</vt:lpstr>
      <vt:lpstr>Indicatori</vt:lpstr>
      <vt:lpstr>Indicatori</vt:lpstr>
      <vt:lpstr>Indicatori</vt:lpstr>
      <vt:lpstr>Indice</vt:lpstr>
      <vt:lpstr>Sviluppi Futuri</vt:lpstr>
      <vt:lpstr>Grazie a Tutti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893</cp:revision>
  <dcterms:created xsi:type="dcterms:W3CDTF">2018-11-28T11:02:36Z</dcterms:created>
  <dcterms:modified xsi:type="dcterms:W3CDTF">2024-07-12T12:37:31Z</dcterms:modified>
</cp:coreProperties>
</file>